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75" r:id="rId6"/>
    <p:sldId id="259" r:id="rId7"/>
    <p:sldId id="260" r:id="rId8"/>
    <p:sldId id="261" r:id="rId9"/>
    <p:sldId id="262" r:id="rId10"/>
    <p:sldId id="264" r:id="rId11"/>
    <p:sldId id="277" r:id="rId12"/>
    <p:sldId id="278" r:id="rId13"/>
    <p:sldId id="265" r:id="rId14"/>
    <p:sldId id="279" r:id="rId15"/>
    <p:sldId id="267" r:id="rId16"/>
    <p:sldId id="270" r:id="rId17"/>
    <p:sldId id="268" r:id="rId18"/>
    <p:sldId id="269" r:id="rId19"/>
    <p:sldId id="271" r:id="rId20"/>
    <p:sldId id="272" r:id="rId21"/>
    <p:sldId id="273" r:id="rId22"/>
    <p:sldId id="26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69B"/>
    <a:srgbClr val="E96F49"/>
    <a:srgbClr val="DC7356"/>
    <a:srgbClr val="4F81BD"/>
    <a:srgbClr val="FF66FF"/>
    <a:srgbClr val="33CC33"/>
    <a:srgbClr val="8FE1C6"/>
    <a:srgbClr val="8BE5BC"/>
    <a:srgbClr val="E1B38D"/>
    <a:srgbClr val="D66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4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22.userapi.com/s/v1/if2/Tnc9VlD14Z-Jt08LpjHTY_Q1HlLqPfK0UoojAeHp4IHqWAMS9lNCHI0MV_NQOrV4oKW8hwD3-jaKObmMgBDpQSDL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7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642918"/>
            <a:ext cx="6072230" cy="292895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57224" y="1610013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Практика глазами студента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28662" y="2071678"/>
            <a:ext cx="356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85786" y="2285992"/>
            <a:ext cx="285752" cy="2857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2928934"/>
            <a:ext cx="285752" cy="2857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14414" y="227385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Дальняя практика, какая она?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5852" y="291679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Веселье и трудности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786" y="785794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omic Sans MS" pitchFamily="66" charset="0"/>
              </a:rPr>
              <a:t>Летняя учебная практика</a:t>
            </a:r>
            <a:endParaRPr lang="ru-RU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2530" name="Picture 2" descr="https://sun9-33.userapi.com/s/v1/if2/js-VFIn03oz8bdishs_NS89gKXHtYPTStikRb7MHnMojzrGalH8Br5piRw6acIpLZkmKTT3kb7qs7L9AY1OyBJYM.jpg?size=807x605&amp;quality=96&amp;type=album"/>
          <p:cNvPicPr>
            <a:picLocks noChangeAspect="1" noChangeArrowheads="1"/>
          </p:cNvPicPr>
          <p:nvPr/>
        </p:nvPicPr>
        <p:blipFill>
          <a:blip r:embed="rId3"/>
          <a:srcRect l="23791" t="24381" r="19517" b="27272"/>
          <a:stretch>
            <a:fillRect/>
          </a:stretch>
        </p:blipFill>
        <p:spPr bwMode="auto">
          <a:xfrm>
            <a:off x="6500826" y="4572008"/>
            <a:ext cx="2346426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-285752" y="6027003"/>
            <a:ext cx="9501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Зеленина Марина, 3 курс,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бакалавриат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,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направление подготовки «Экология и природопользование»</a:t>
            </a:r>
            <a:endParaRPr lang="ru-RU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85.userapi.com/s/v1/if2/X9snXTQnQ6dY3k8lQNTWU8h0c_JYsNAy27qjHNz-0FYEROxb8OcWi70tJy0hhs1RV1vOj6XukHNJ4oMz133nnWvI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85918" y="285728"/>
            <a:ext cx="7072362" cy="16430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57356" y="500042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Национальный парк "Башкирия", образован в 1986г, расположен в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юго-востояной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части Башкирии.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Площадь парка составляет 83,2 тысячи га, в том числе 2,5 тысячи га -акватория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Нугушского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водохранилища.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2292" name="Picture 4" descr="https://sun9-30.userapi.com/s/v1/if2/RiJuIs0c2fMWcYhyOtk4YIlKn9cZzsP8neXXgadbBE8PWjjpBuZjDPZMiGmfaXoYLdPCSCiJcbM9wyo_krSz_pQM.jpg?size=1280x960&amp;quality=96&amp;type=album"/>
          <p:cNvPicPr>
            <a:picLocks noChangeAspect="1" noChangeArrowheads="1"/>
          </p:cNvPicPr>
          <p:nvPr/>
        </p:nvPicPr>
        <p:blipFill>
          <a:blip r:embed="rId3"/>
          <a:srcRect l="32227" t="15625" b="23437"/>
          <a:stretch>
            <a:fillRect/>
          </a:stretch>
        </p:blipFill>
        <p:spPr bwMode="auto">
          <a:xfrm>
            <a:off x="357158" y="2357430"/>
            <a:ext cx="6048332" cy="4078744"/>
          </a:xfrm>
          <a:prstGeom prst="rect">
            <a:avLst/>
          </a:prstGeom>
          <a:ln w="1905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85.userapi.com/s/v1/if2/X9snXTQnQ6dY3k8lQNTWU8h0c_JYsNAy27qjHNz-0FYEROxb8OcWi70tJy0hhs1RV1vOj6XukHNJ4oMz133nnWvI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571480"/>
            <a:ext cx="8001056" cy="58579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85754" y="857232"/>
            <a:ext cx="7858212" cy="5643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На территории национального парка "Башкирия" расположены несколько памятников природы.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Из них мы посетили: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• Скала трех вождей.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Расположена вблизи села Мраково,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Кутарчинского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района. Она получила название благодаря огромному портрету трех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выдаюшихся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вождей - Карла Маркса, Фридриха Энгельса и Владимира Ильича Ленина.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Этот рисунок был выполнен охрой и создан супружеской парой студентов Татьяной и Булатом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Карамовыми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в качестве дипломной работы.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К сожалению, два из трех портретов выцвели, и сейчас видно лишь Ленина.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• Пещера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Муйнак-Таш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(Театральная).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По легенде Муйнак - кличка охотничьей собаки, которая однажды погналась за оленем и сорвалась в реку.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Пещера невероятно большая и все еще не до конца изучена.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un9-26.userapi.com/s/v1/if2/jyFuuinfEnYaRmIt8YZ-u_6yYamTa-sPUFklLb4E8eJWw7dabfYaHG6ajGYZJSVuP9gwSreqeR7K30DTtI3_gyhH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s://sun9-23.userapi.com/s/v1/if2/NNfFKDXXYW0Jqqx7NbU5kWkvdgX_ExaRVU827j-ru3jL2qztSDIPf5HoLuihuI0Kgdoxl6MM8MpGRE_uWZ9UAH5-.jpg?size=810x108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928670"/>
            <a:ext cx="3113462" cy="415128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https://sun9-86.userapi.com/s/v1/if2/ZEOyGZVH4l0f4gB3ddPXmN42-K1xRXgSt-FYUeK8XjYZaM4MIp_gEt-UQlah1VYoD5jxqlI8L6kN_9itlkq-Xmkh.jpg?size=810x1080&amp;quality=96&amp;type=album"/>
          <p:cNvPicPr>
            <a:picLocks noChangeAspect="1" noChangeArrowheads="1"/>
          </p:cNvPicPr>
          <p:nvPr/>
        </p:nvPicPr>
        <p:blipFill>
          <a:blip r:embed="rId4"/>
          <a:srcRect t="4985" b="40177"/>
          <a:stretch>
            <a:fillRect/>
          </a:stretch>
        </p:blipFill>
        <p:spPr bwMode="auto">
          <a:xfrm>
            <a:off x="785786" y="3429000"/>
            <a:ext cx="4298957" cy="31432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6" descr="https://sun9-86.userapi.com/s/v1/if2/fSV5Osqi7gm0uP3W8naMbwNV9BXN78iauQxazIwqs281nLBO70ko6Fx_su2dFzFDdaaENpBbVYOJ96OB2CR4shK3.jpg?size=810x108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3571876"/>
            <a:ext cx="1928826" cy="257176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1512" name="Picture 8" descr="https://sun9-88.userapi.com/s/v1/if2/NNI6a_jRhy2kJJnv86lN2jMjE_jkCK0YGxSEB7ZOj61GMXSJoJeeLhwA5tMQBzA6l2hIqo4j31f0sPupw7V3gdPr.jpg?size=1280x960&amp;quality=96&amp;type=album"/>
          <p:cNvPicPr>
            <a:picLocks noChangeAspect="1" noChangeArrowheads="1"/>
          </p:cNvPicPr>
          <p:nvPr/>
        </p:nvPicPr>
        <p:blipFill>
          <a:blip r:embed="rId6" cstate="print"/>
          <a:srcRect l="15909" t="39394"/>
          <a:stretch>
            <a:fillRect/>
          </a:stretch>
        </p:blipFill>
        <p:spPr bwMode="auto">
          <a:xfrm>
            <a:off x="214282" y="357166"/>
            <a:ext cx="3039701" cy="164307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https://sun9-22.userapi.com/s/v1/if2/rv3ihO0pxpHP8gCnNMoiLv6SLj0ZZRegH2XCtmm1mB1T8bTAXfps-EoPMbIdF_VbEllDpr35CMFn-7LxJIiJVtST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571480"/>
            <a:ext cx="8001056" cy="58579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57224" y="857232"/>
            <a:ext cx="7358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Основная территория парка "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Таганай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" располагается в районе темнохвойных лесов и гольцов верхнего пояса гор Южного Урала.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К настоящему времени на территории национального парка описано 743 вида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высшых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сосудистых растений. Наиболее богаты видами семейства: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сложноцветные (11% от общего числа видов) злаковые (8%), осоковые (7%), розоцветные (7%), гвоздичные (4%).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3429000"/>
            <a:ext cx="75723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Восточную часть парка, более сухую по сравнению с западной, занимают светлохвойные тёмные леса. Главная их порода - сосна обыкновенная с примесью берёзы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повислой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Есть в парке и участки широколиственных лесов. Они занимают северо-западную часть парка (хр.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Юрма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, горы Кленовая и Липовая). Эти участки расположены на восточном пределе распространения широколиственных лесов в России.</a:t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Для высоких гор центральной и восточной частей парка (хр.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Юрма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, Большой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Таганай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Ицыл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) характерна чётко выраженная высотная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поястность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. Пояс темнохвойных лесов поднимается вверх до 600-900 метров над уровнем моря.</a:t>
            </a:r>
            <a:endParaRPr lang="ru-RU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https://sun9-22.userapi.com/s/v1/if2/rv3ihO0pxpHP8gCnNMoiLv6SLj0ZZRegH2XCtmm1mB1T8bTAXfps-EoPMbIdF_VbEllDpr35CMFn-7LxJIiJVtST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8" name="Picture 10" descr="https://sun9-7.userapi.com/s/v1/if2/_CDnAkFCFdiGBVDvXUSRLd427b2-cOr_MUKMiNy-rJdMxNq1aFF81A2wOOJjnCLlsRb47Qen7hj5lpdwBSBEmNSi.jpg?size=1280x96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 r="6424"/>
          <a:stretch>
            <a:fillRect/>
          </a:stretch>
        </p:blipFill>
        <p:spPr bwMode="auto">
          <a:xfrm>
            <a:off x="5072066" y="286257"/>
            <a:ext cx="3643338" cy="2920078"/>
          </a:xfrm>
          <a:prstGeom prst="rect">
            <a:avLst/>
          </a:prstGeom>
          <a:noFill/>
        </p:spPr>
      </p:pic>
      <p:pic>
        <p:nvPicPr>
          <p:cNvPr id="22540" name="Picture 12" descr="https://sun9-7.userapi.com/s/v1/if2/ImQmlYt45XT2oP-z8McXkCRh7EaYV1uEyt2v8hHbiMOU6HPeJjZgkIkkizv8QSzoOe7J8U74Qx6ESOBc5a3hd-gX.jpg?size=810x108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214685"/>
            <a:ext cx="2500330" cy="3333773"/>
          </a:xfrm>
          <a:prstGeom prst="rect">
            <a:avLst/>
          </a:prstGeom>
          <a:noFill/>
        </p:spPr>
      </p:pic>
      <p:pic>
        <p:nvPicPr>
          <p:cNvPr id="22542" name="Picture 14" descr="https://sun9-86.userapi.com/s/v1/if2/-Hy3y7GS-VjNtBZLFHQsvcKSEdZTg5rtmXCZ-T3jzicpm1MrsyyuTQp8TWobkMQGruTmJcgZfi_EXwWmNvUnEYuX.jpg?size=810x1080&amp;quality=96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62" y="285728"/>
            <a:ext cx="4714904" cy="6286539"/>
          </a:xfrm>
          <a:prstGeom prst="rect">
            <a:avLst/>
          </a:prstGeom>
          <a:noFill/>
        </p:spPr>
      </p:pic>
      <p:pic>
        <p:nvPicPr>
          <p:cNvPr id="22544" name="Picture 16" descr="https://sun9-79.userapi.com/s/v1/if2/ptLPrHUNvbC1nz1X8qbeKhksaRTydGLMO-dNCjA2EKPfKeXfNRb7AbaMjd7vfE5qbLuoNAl3WmE2zVeG8GY2OsLq.jpg?size=810x1080&amp;quality=96&amp;type=album"/>
          <p:cNvPicPr>
            <a:picLocks noChangeAspect="1" noChangeArrowheads="1"/>
          </p:cNvPicPr>
          <p:nvPr/>
        </p:nvPicPr>
        <p:blipFill>
          <a:blip r:embed="rId6" cstate="print"/>
          <a:srcRect l="54286"/>
          <a:stretch>
            <a:fillRect/>
          </a:stretch>
        </p:blipFill>
        <p:spPr bwMode="auto">
          <a:xfrm>
            <a:off x="7572396" y="3214686"/>
            <a:ext cx="1143008" cy="3333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sun9-71.userapi.com/s/v1/if2/gfOqdsLidIS6tkkhyESQDYwEqQNPdGs-Pt3I1uV4AHugf6hmi7KoyR1_CjO0noes9v2aqY1MfT_WLiLUowSJU2Pl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714620"/>
            <a:ext cx="5929354" cy="392909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7158" y="2786058"/>
            <a:ext cx="57864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Ильме́нский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государственный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запове́дник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имени В. И. Ленина Находится в центральной части Челябинской области около города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Миасе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. 14 мая 1920 года по декрету В. И. Ленина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Ильменские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горы были объявлены минералогическим заповедником, одним из первых заповедников, созданных в России. сейчас он по своей площади занимает тридцать четвёртое место среди заповедников страны. Это природоохранное, научно-исследовательское государственное учреждение со статусом института в составе Уральского отделения Российской Академии наук.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4578" name="Picture 2" descr="https://sun9-40.userapi.com/s/v1/if2/5U2xWsZciuD2mm0G7MQ-gHnP03-xNS3VUnQ-uSyk3g1lnNaA5ZcQUzYCqaGm4bChcyNT6KfoTwlxDsWIZRuNylqh.jpg?size=810x108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8670" y="2857496"/>
            <a:ext cx="2143140" cy="2857520"/>
          </a:xfrm>
          <a:prstGeom prst="ellipse">
            <a:avLst/>
          </a:prstGeom>
          <a:noFill/>
        </p:spPr>
      </p:pic>
      <p:pic>
        <p:nvPicPr>
          <p:cNvPr id="24582" name="Picture 6" descr="https://sun9-84.userapi.com/s/v1/if2/6E8NVadbQzTRUe9uETs5of_NevFcNPhNa0otbJAdN6W5ln4pfNWI2uomC1LWEzD1VMf9_ciQYo7Ngyt8QIUw9cko.jpg?size=810x108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42852"/>
            <a:ext cx="1982423" cy="2643230"/>
          </a:xfrm>
          <a:prstGeom prst="ellipse">
            <a:avLst/>
          </a:prstGeom>
          <a:noFill/>
        </p:spPr>
      </p:pic>
      <p:pic>
        <p:nvPicPr>
          <p:cNvPr id="24584" name="Picture 8" descr="https://sun9-43.userapi.com/s/v1/if2/hVCbgZdCB3CFMtUZZood6N1hr7WZvUHvB-6Oh1KwukefeRIaIda3ZgyqvCtIQtWWwtp9LR1nBIF_J2HHYoz3r4Mo.jpg?size=1280x96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71438"/>
            <a:ext cx="2952738" cy="221455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un9-44.userapi.com/s/v1/if2/HJV0oZQuu21AFwLn-M8pcYEVNIZ7J-3sI9KksD6M0JDByhnO-8OAZS5uSpHahOcFGkTkXH3hhBVGqMSPe27eoV1C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429264"/>
            <a:ext cx="9144000" cy="10001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42976" y="5715016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Такую красоту нам впервые довелось увидеть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sun9-83.userapi.com/s/v1/if2/r66n1Tj0YucYpP1nDyM7qbHySCXBUFPuEq9BGp2xOBRyUu6vmkYmZWkqdUPCzGwgeJ9IyumRFB9LFiozcO--GLgt.jpg?size=1280x930&amp;quality=96&amp;type=album"/>
          <p:cNvPicPr>
            <a:picLocks noChangeAspect="1" noChangeArrowheads="1"/>
          </p:cNvPicPr>
          <p:nvPr/>
        </p:nvPicPr>
        <p:blipFill>
          <a:blip r:embed="rId2"/>
          <a:srcRect l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sun9-48.userapi.com/s/v1/if2/98tbW6ec_iukui-JvuDHTqkn2crQDrkC16GQ0tfLKJo8_kiWdG8mC_3u_b4TDLvbjf_m3u1f9i4MKcC2UhoTvqFl.jpg?size=1280x96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50471"/>
            <a:ext cx="4143372" cy="3107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sun9-44.userapi.com/s/v1/if2/HJV0oZQuu21AFwLn-M8pcYEVNIZ7J-3sI9KksD6M0JDByhnO-8OAZS5uSpHahOcFGkTkXH3hhBVGqMSPe27eoV1C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8" name="Picture 4" descr="https://sun9-83.userapi.com/s/v1/if2/uHQhZ9uHbTNiCH4mDdAVBE1NQSKRgAv6XSPs150-l4a02Utv3pinbXsB7t_MD4Vh8PoI7p3t2O7YECay1ke3PCB7.jpg?size=810x1080&amp;quality=9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57232"/>
            <a:ext cx="3857652" cy="5143536"/>
          </a:xfrm>
          <a:prstGeom prst="rect">
            <a:avLst/>
          </a:prstGeom>
          <a:noFill/>
        </p:spPr>
      </p:pic>
      <p:pic>
        <p:nvPicPr>
          <p:cNvPr id="26626" name="Picture 2" descr="https://sun9-81.userapi.com/s/v1/if2/fB3Jx_QC1_NMz7_XC10BhNrXOCrL5lZV8bchfhW78DrFj3ZcHPWxSXQB_hPKjQcksPfla6JaZGiSIcVG28hWtTPg.jpg?size=810x1080&amp;quality=9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857232"/>
            <a:ext cx="384570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https://sun9-40.userapi.com/s/v1/if2/YPIyvF84G272s8bNvSiU7gRfvp8w2hCvfsKGy5CNx-LHRxt6EcfycrJFA1cD-sNVcQV_hNccyN9foCSYHNFTtDVf.jpg?size=1280x960&amp;quality=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28604"/>
            <a:ext cx="8501090" cy="92869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1538" y="571480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Не обошлось и без трудностей. Тяжелые подъемы и спуски, небольшие травмы, проливные дожди и сильная жара ( +43°С )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7650" name="Picture 2" descr="https://sun9-14.userapi.com/s/v1/if2/eU3WBtQDC9lrq-xOSo74p1s0dSE0XIwghiIVm_GN_szJrqAUkXmQZzLaFUxqEpBeThvpejH0KmXumB4xcJ3K1G9C.jpg?size=1280x96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500174"/>
            <a:ext cx="2452673" cy="1839504"/>
          </a:xfrm>
          <a:prstGeom prst="roundRect">
            <a:avLst/>
          </a:prstGeom>
          <a:noFill/>
        </p:spPr>
      </p:pic>
      <p:pic>
        <p:nvPicPr>
          <p:cNvPr id="27652" name="Picture 4" descr="https://sun9-46.userapi.com/s/v1/if2/7B-IsCWzDUVjvcEv1KEbixkObjs8gNV4T_JkjvDuankEu1ibMTyKdl8qfxxdy5Fq9MNTS9VuP1vzrrpMBgkfUYH9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5072073"/>
            <a:ext cx="2381235" cy="1785927"/>
          </a:xfrm>
          <a:prstGeom prst="roundRect">
            <a:avLst/>
          </a:prstGeom>
          <a:noFill/>
        </p:spPr>
      </p:pic>
      <p:pic>
        <p:nvPicPr>
          <p:cNvPr id="27654" name="Picture 6" descr="https://sun9-29.userapi.com/s/v1/if2/nzHbP36MzWpo3c48mPzt1IwRTFyzm38WM2LL9gs1HbB3e_2RreiO4RpSt8jVKPw1mJ0zBuM2jnV5FIaMWV9L6oJB.jpg?size=1280x96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143248"/>
            <a:ext cx="2857520" cy="2143140"/>
          </a:xfrm>
          <a:prstGeom prst="plaque">
            <a:avLst/>
          </a:prstGeom>
          <a:noFill/>
        </p:spPr>
      </p:pic>
      <p:pic>
        <p:nvPicPr>
          <p:cNvPr id="27658" name="Picture 10" descr="https://sun9-40.userapi.com/s/v1/if2/uuzY34MKl7-Fd5sMGPymIDz6UkMnCCuCN615IhKenOJ0UrmqJ3Znd1IFm4oIoXmcWZ1x1FpLzA7Xsto8Rm9BoZBb.jpg?size=1280x960&amp;quality=9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143248"/>
            <a:ext cx="2857519" cy="2143140"/>
          </a:xfrm>
          <a:prstGeom prst="plaqu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un9-75.userapi.com/s/v1/if2/3JPOSW1mL6h1_asPuGBYgQ1vNfOvCA1Ih4r1VpfiP1RMU6Gg6f9CZp7eo5yx3KoW3A3mfU45oyRAuR03ijYqM7Sf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7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42852"/>
            <a:ext cx="8501122" cy="164307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28596" y="214290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Дальняя практика – это всегда не простое испытание для студента. 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785794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Выездная практика берет свое начало намного раньше чем сама поездка, и началась она с распределения ролей (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зав.хоз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., бухгалтер, медик,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блогер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видеооператор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) и закупки большого количества продуктов.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44473" t="18554" r="15996" b="6250"/>
          <a:stretch>
            <a:fillRect/>
          </a:stretch>
        </p:blipFill>
        <p:spPr bwMode="auto">
          <a:xfrm>
            <a:off x="5429256" y="2285992"/>
            <a:ext cx="3385417" cy="362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1785926"/>
            <a:ext cx="5000660" cy="485778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7158" y="2000240"/>
            <a:ext cx="4857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После всех подготовительных работ в назначенный день – 21 июня, мы отправились на автобусе в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нескольконедельный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путь. 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Останавливались несколько раз в день и каждый вечер искали удобные места для ночевок в палатках. 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Сами готовили и следили за тем, что бы продуктов было достаточно.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Узнавали новое и наслаждались красотой природы.</a:t>
            </a:r>
          </a:p>
          <a:p>
            <a:endParaRPr lang="ru-RU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Невероятные эмоции и командная работа вне зоны комфорта – вот что такое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дальная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практика.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19.userapi.com/s/v1/if2/RIgZOg6WrNcUV955aLHW1YeGgvwdM7ErX2xqFXa1SBfqkngnIX96K7VWyktMFZboYci5qykNH1w5CfKrg0I0RNDZ.jpg?size=1280x960&amp;quality=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-32" y="-24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214290"/>
            <a:ext cx="6858048" cy="17859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700" name="Picture 4" descr="https://sun9-69.userapi.com/s/v1/ig2/0QzpQ0jc0sDEMxWsML5O93tti5S-XwhAO-2gfAejZLAE-8ce5Fw41w2bvpwoZcwfPTlrzr3CTRu2um03cShVa-1v.jpg?size=810x108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000504"/>
            <a:ext cx="1916876" cy="2555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https://sun9-77.userapi.com/s/v1/ig2/eN12G79Ixjr0y7-F4XJFMYUQ4Jy_IsCzgB1KDcsJ81pqZTDd-VVrPnBaLgMDgCqe4E4M9bVat-XxPqo8CKjc9kuy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58" y="2143116"/>
            <a:ext cx="2428924" cy="182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4" name="Picture 8" descr="https://sun9-71.userapi.com/s/v1/if2/PlaFmRzg4F68-HUR3xguWrUN19igeT_3hkvFt3epOlLHrrTYJRRIdV7WoTa9H_fIJJhXRbkGfeK9q45Fv5FQTLNS.jpg?size=810x108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000240"/>
            <a:ext cx="2363399" cy="315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6" name="Picture 10" descr="https://sun9-58.userapi.com/s/v1/if2/NxQvO-KjzEJSb72v2Ah1hlMrvhfc5Y8YfB9mVu2Ng-DKxZyzaqF4kDhbhhA2ADrDyxlfOPS880qAd-N5dwdFc_PO.jpg?size=810x1080&amp;quality=9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3921187"/>
            <a:ext cx="2095471" cy="279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214546" y="357166"/>
            <a:ext cx="6500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Практика для студента – это возможность узнать новое  о мире вокруг себя и получить бесценный опыт. Все что мы узнали в этой поездке мы помним спустя год, и уверена спустя много лет мы тоже будет это помнить, ведь события поездки переплелись.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31.userapi.com/s/v1/if2/mdkMMzyTM1MjKzs_cTTG0QwD-DoYFFiUGKIN8fBTL1RUNjM_T0rdJEQ15mxwx0U7UO6yodxlxYPXMxZJ5HgkJym_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-32" y="-24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5500702"/>
            <a:ext cx="6858048" cy="10715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6" name="Picture 6" descr="https://sun9-8.userapi.com/s/v1/if2/W1q-iA-H55eLOqvGACWPMkNh8ddAVTx_4glq_FiHue57CxLJa-qYugRECyd9R2JqGUforAdq1D6NI5Lh5x2d9pJz.jpg?size=1280x96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500306"/>
            <a:ext cx="3500430" cy="2625322"/>
          </a:xfrm>
          <a:prstGeom prst="roundRect">
            <a:avLst>
              <a:gd name="adj" fmla="val 2962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28" name="Picture 8" descr="https://sun9-46.userapi.com/s/v1/if2/GdD-LAVuELKjgO2Kbuy5UDkjPQW_2a_c0flqY14gSSKM-_hGhDkO_0xNIpTQlAgGF7tejnBKG3L3yWtQc6GBskqX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5" y="428604"/>
            <a:ext cx="4000527" cy="3000396"/>
          </a:xfrm>
          <a:prstGeom prst="roundRect">
            <a:avLst>
              <a:gd name="adj" fmla="val 2636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00166" y="5720380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Невероятные эмоции, командная работа и обучение вне зоны комфорта – вот что такое дальняя практика.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68.userapi.com/s/v1/if2/hDrVZw6P41KGBJlrG4XDgbRXQpkojFREAjh3YpPU7jBAFXYY5Lr7xo583p70SPfdYcrTpeAPeWxtrM-Bqu5mnBoG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смешарики барашек бараш ухожу пока спокойнойночи GIF - Bye Good Bye Poka -  Discover &amp; Share GIF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2075241" cy="116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5500702"/>
            <a:ext cx="4429156" cy="10715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00298" y="5786455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СПАСИБО ЗА ВНИМАНИЕ</a:t>
            </a:r>
            <a:endParaRPr 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77.userapi.com/s/v1/if2/wbscD06GawINnTuHqbgEV820rxP7i8-3XKwwoEZnj_V4i_7ZQKwpguD1PpvbsHVCCHvZ8Ml2eS0UMV0HsrPhXem1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5572140"/>
            <a:ext cx="8001056" cy="12858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85852" y="214290"/>
            <a:ext cx="6572296" cy="10715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 descr="https://sun9-5.userapi.com/s/v1/if2/79_Km0YFMT8b1B7ZZ5fLSnTPAlw3ntzVkVU2R1VICWXGbIMQ2Z88vrSS7nk4-T8A1iwu_eeqaUKzdml9HRxyAhWi.jpg?size=1280x96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 b="4094"/>
          <a:stretch>
            <a:fillRect/>
          </a:stretch>
        </p:blipFill>
        <p:spPr bwMode="auto">
          <a:xfrm>
            <a:off x="2428860" y="2643182"/>
            <a:ext cx="4071966" cy="29289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00100" y="285728"/>
            <a:ext cx="70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Каждая остановка сопровождалась лекциями преподавателей, подготовленными заранее докладами студентов или же посещением музея.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5715016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Так в первые сутки пути мы пересекли Татарстан, разбивали лагерь в паре километров от УПН, а на следующий день посетили музей в Лениногорске.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362" name="Picture 2" descr="https://sun9-45.userapi.com/s/v1/if2/AARvnKKCqctQXZNW0UrjwwT-CkI1WI_3oNXTF14GhkIsZLPu9v2A_g7ath-7LL9kX1XyT583GR-hQS0vb4_BpS02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3524275" cy="2643206"/>
          </a:xfrm>
          <a:prstGeom prst="rect">
            <a:avLst/>
          </a:prstGeom>
          <a:noFill/>
        </p:spPr>
      </p:pic>
      <p:pic>
        <p:nvPicPr>
          <p:cNvPr id="17410" name="Picture 2" descr="https://sun9-80.userapi.com/s/v1/if2/zD0UpJ_dVMTZiTh7JH4RfWsBjzeb5CBhdTvX_gupWGe4GCqM1vsgam5ZOyRfOEK57eJULFJvBwngtJwmSRYh2lpT.jpg?size=1280x96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500174"/>
            <a:ext cx="3590348" cy="2692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sun9-54.userapi.com/s/v1/if2/Mi3p8wXTtvulQGuJqQzU9WDdF6C1PpAwM0gdLvv7WKN1PakFZttzgpJ3hLARkPmaVQIB-GDBiCH6y0BrwIrhdn0T.jpg?size=1280x960&amp;quality=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52"/>
            <a:ext cx="8501122" cy="650085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0034" y="428604"/>
            <a:ext cx="81439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Битумный завод на горе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Шугур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"Здесь при благоприятных  условиях может быть открыт нефтяной район мирового значения."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                                      				 ~ Губкин И.М.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Татарстан долгое время отставал в нефтедобыче. Первое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нефтеразведочная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станция была открыта в 1941г. Первая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скважена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нефтедобычи была пробурена в 1945г в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Шунгуре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. Вторая -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Бавлинское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месторождение в 1946г. Третья -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Ромашкинское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месторождение в 1948г. Именно здесь был изобретен и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внерден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метод внутриконтурного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заводнения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пласта.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На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Шугурском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месторождении стоит завод по производству битума. На нем использовали специальные бумажные мешки. Эти четырехслойные нефтебитумные тары выдерживают температуру до 350°, но при 350° бумага синеет и лопается, а всё вокруг загорается.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Самый качественный битум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выпускалм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именно на этом заводе. Из него делали самый качественный асфальт.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Битумный завод был построен из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местого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камня, яичных желтков и скорлупы.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un9-54.userapi.com/s/v1/if2/Mi3p8wXTtvulQGuJqQzU9WDdF6C1PpAwM0gdLvv7WKN1PakFZttzgpJ3hLARkPmaVQIB-GDBiCH6y0BrwIrhdn0T.jpg?size=1280x960&amp;quality=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https://sun9-8.userapi.com/s/v1/if2/TJRw8f-WtZeoexE8uRZo5eGT3aj7pqwNYWmTXRAvXEZoXCbBW5zZhx7Eiwzcwzl5ZevVj_HNvaBo5kS4hlVqBlxG.jpg?size=1280x96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642918"/>
            <a:ext cx="3352221" cy="2514166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5" name="Picture 6" descr="https://sun9-40.userapi.com/s/v1/if2/qvKc2WbV2F_q4EGlYup9pah9xFPM-JnRAe9nh0305H6v_gk0qCNUf9ZYddkTKtiwPlNLbNP5iklk8Im5MgT9HHtf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4143404" cy="3107554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42.userapi.com/s/v1/if2/QUoReVA3CFMVdlWh32XRolMGU6VFrcV4fcVkBpZmgnfHDczbMnPvj6MwbYjcKKa1MdRRFVGcwDfecOrZrj-9aZBX.jpg?size=1280x960&amp;quality=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57356" y="142852"/>
            <a:ext cx="7143800" cy="471490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00232" y="214290"/>
            <a:ext cx="69294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На следующий день мы остановились около ВЭС, одна из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одногруппниц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- Дарья, ознакомила нас с работой электростанции.</a:t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Ветряная электростанция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Тюпкильды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была построена ОАО "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Башкирэнерго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", открыта в 2001 году.</a:t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Состоит из трех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ветроагрегатов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немецкого производства, общей мощностью 1,65 МВт. Раньше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ветрогенераторов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было четыре, но в 2017 году произошло возгорание. Пожар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самоликвидировался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Ветрогенератор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выведен из эксплуатации, но все еще находится на территории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ветропарка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"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Тюпкильды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" (на фотографии он ближе всего к нам).</a:t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На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ветрогенераторы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с двумя-тремя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лопостями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идет очень сильная нагрузка от воздействия центробежной силы.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Лопости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таких ветряков способны крутиться со скоростью пули!</a:t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Ветропарк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"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Тюпкильды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" расположен около деревни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Тюпкильды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Туймазинского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района Республики Башкортостан, РФ.</a:t>
            </a:r>
            <a:endParaRPr lang="ru-RU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6388" name="Picture 4" descr="https://sun9-36.userapi.com/s/v1/if2/NHzWrdSYRssEtUnf-rfv6IB5oleVeu6GVNKFegDDFb-I6eKPtChvTVPSnG90KsT68gDQfIvaItn01Q_UmKoaE_kK.jpg?size=810x108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1857356" cy="2476474"/>
          </a:xfrm>
          <a:prstGeom prst="flowChartDocument">
            <a:avLst/>
          </a:prstGeom>
          <a:noFill/>
        </p:spPr>
      </p:pic>
      <p:pic>
        <p:nvPicPr>
          <p:cNvPr id="16390" name="Picture 6" descr="https://sun9-47.userapi.com/s/v1/if2/TY4l6uFJ--Z6Iv_VP8tng9kVdbOv_nFI_Y8xk26dNlXDp8aehQJZFbSu4uVpsVGS9NPkuqjwTEnsHA2dKinUdg5d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666987" cy="2000240"/>
          </a:xfrm>
          <a:prstGeom prst="ellipse">
            <a:avLst/>
          </a:prstGeom>
          <a:noFill/>
        </p:spPr>
      </p:pic>
      <p:pic>
        <p:nvPicPr>
          <p:cNvPr id="16392" name="Picture 8" descr="https://sun9-4.userapi.com/s/v1/if2/wXgz9H5tfCudW_02eRdcQJjqw7m2KfDJInDGhMq4F1QDBHC_I8xPSyZnEp7sRpGmXPtYwvGbZNN9JUbec8__5upD.jpg?size=1280x96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857760"/>
            <a:ext cx="2666986" cy="2000240"/>
          </a:xfrm>
          <a:prstGeom prst="ellipse">
            <a:avLst/>
          </a:prstGeom>
          <a:noFill/>
        </p:spPr>
      </p:pic>
      <p:pic>
        <p:nvPicPr>
          <p:cNvPr id="2" name="Picture 2" descr="https://sun9-42.userapi.com/s/v1/if2/QUoReVA3CFMVdlWh32XRolMGU6VFrcV4fcVkBpZmgnfHDczbMnPvj6MwbYjcKKa1MdRRFVGcwDfecOrZrj-9aZBX.jpg?size=1280x960&amp;quality=96&amp;type=album"/>
          <p:cNvPicPr>
            <a:picLocks noChangeAspect="1" noChangeArrowheads="1"/>
          </p:cNvPicPr>
          <p:nvPr/>
        </p:nvPicPr>
        <p:blipFill>
          <a:blip r:embed="rId6" cstate="print"/>
          <a:srcRect l="7513" t="30034" r="45026" b="33247"/>
          <a:stretch>
            <a:fillRect/>
          </a:stretch>
        </p:blipFill>
        <p:spPr bwMode="auto">
          <a:xfrm>
            <a:off x="2714612" y="5448643"/>
            <a:ext cx="2428892" cy="1409357"/>
          </a:xfrm>
          <a:prstGeom prst="ellipse">
            <a:avLst/>
          </a:prstGeom>
          <a:noFill/>
        </p:spPr>
      </p:pic>
      <p:pic>
        <p:nvPicPr>
          <p:cNvPr id="4" name="Picture 4" descr="https://sun9-36.userapi.com/s/v1/if2/NHzWrdSYRssEtUnf-rfv6IB5oleVeu6GVNKFegDDFb-I6eKPtChvTVPSnG90KsT68gDQfIvaItn01Q_UmKoaE_kK.jpg?size=810x1080&amp;quality=96&amp;type=album"/>
          <p:cNvPicPr>
            <a:picLocks noChangeAspect="1" noChangeArrowheads="1"/>
          </p:cNvPicPr>
          <p:nvPr/>
        </p:nvPicPr>
        <p:blipFill>
          <a:blip r:embed="rId7" cstate="print"/>
          <a:srcRect l="59094" t="22299" b="58256"/>
          <a:stretch>
            <a:fillRect/>
          </a:stretch>
        </p:blipFill>
        <p:spPr bwMode="auto">
          <a:xfrm>
            <a:off x="0" y="3929066"/>
            <a:ext cx="1143008" cy="724447"/>
          </a:xfrm>
          <a:prstGeom prst="ellipse">
            <a:avLst/>
          </a:prstGeom>
          <a:noFill/>
        </p:spPr>
      </p:pic>
      <p:pic>
        <p:nvPicPr>
          <p:cNvPr id="6" name="Picture 8" descr="https://sun9-55.userapi.com/s/v1/if2/sv9zQasr9fqTkRuXChcng727Domzrh1WnE7gsgtN1hMayL3BUtH_9YHdFPnCptCmWMJwJtOa_GSllYEC9GyFOPGC.jpg?size=1280x960&amp;quality=96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9586" y="4929198"/>
            <a:ext cx="1214414" cy="910811"/>
          </a:xfrm>
          <a:prstGeom prst="ellipse">
            <a:avLst/>
          </a:prstGeom>
          <a:noFill/>
        </p:spPr>
      </p:pic>
      <p:pic>
        <p:nvPicPr>
          <p:cNvPr id="16394" name="Picture 10" descr="https://sun9-4.userapi.com/s/v1/if2/wXgz9H5tfCudW_02eRdcQJjqw7m2KfDJInDGhMq4F1QDBHC_I8xPSyZnEp7sRpGmXPtYwvGbZNN9JUbec8__5upD.jpg?size=1280x960&amp;quality=96&amp;type=album"/>
          <p:cNvPicPr>
            <a:picLocks noChangeAspect="1" noChangeArrowheads="1"/>
          </p:cNvPicPr>
          <p:nvPr/>
        </p:nvPicPr>
        <p:blipFill>
          <a:blip r:embed="rId9"/>
          <a:srcRect l="32122" t="30815" r="45612" b="51997"/>
          <a:stretch>
            <a:fillRect/>
          </a:stretch>
        </p:blipFill>
        <p:spPr bwMode="auto">
          <a:xfrm>
            <a:off x="634228" y="2714620"/>
            <a:ext cx="1223128" cy="85725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un9-82.userapi.com/s/v1/if2/ABbTRadm16JzuJhwmjCTRejlxFzkSvGH-rHBPo1r6iZTQR2DRgMU-sEDiY16hiWvoL8Li9SPcPjticdf94anXs3Z.jpg?size=1280x960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 descr="https://sun9-81.userapi.com/s/v1/if2/MtlNw5DJ46mWbKEy8s_KxL17T330smC_vJCEF2OLRrVbbc7qb7aHMyFwQ0APSta57Wkpz7ce8uvraQhu2FDAYsxr.jpg?size=1280x96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https://sun9-82.userapi.com/s/v1/if2/o_4ov-WyYHh4DbHS2HZlvaEhlDLjyUFcclz5Br6a4q07Q3ifeoKlQPDZKVwmPh8UWeznmVCJiSpWvyoI_89vZElN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14290"/>
            <a:ext cx="2571768" cy="192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2844" y="2428868"/>
            <a:ext cx="6858048" cy="42862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4282" y="2714620"/>
            <a:ext cx="6715172" cy="3786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Озеро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Кандрыкуль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по праву зовется жемчужиной Республики Башкортостан. Вода озера невероятно чистая  и прозрачная, мы даже видели рыбок, а дно состоит из камней и песка.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Оно является центральным объектом природного парка Кандры-Куль и имеет карстово-провальное происхождение. С трех сторон оно ограничено горами, которые образуют неповторимый пейзаж.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Площадь озера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Кандрыкуль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целых 15,6 квадратных километров, в 1 километре от берега в северо-западной части озера есть остров, покрытый лесами и полями. Его площадь равно 4,5 га.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364" name="Picture 4" descr="https://sun9-34.userapi.com/s/v1/if2/iaKZRdYyQqgjKNUFGhurAzC19uQxI3__dHc_qkXVZNPD7u5w_Hjsw3DSDOnpiCfGa1Pf1R0VIt3XHz3hNbD21pH9.jpg?size=810x108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3577" y="3214686"/>
            <a:ext cx="1827579" cy="243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https://sun9-82.userapi.com/s/v1/if2/ABbTRadm16JzuJhwmjCTRejlxFzkSvGH-rHBPo1r6iZTQR2DRgMU-sEDiY16hiWvoL8Li9SPcPjticdf94anXs3Z.jpg?size=1280x960&amp;quality=9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500042"/>
            <a:ext cx="2166953" cy="162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s://sun9-33.userapi.com/s/v1/if2/FrrA6OFqHjOPDbo25LzOdGMq93qj70-pEYQGTlcC9-So2dJcGqcAfRJ1yHbvtoozTaptBFsD2H26QThY90co1X06.jpg?size=1280x715&amp;quality=96&amp;type=album"/>
          <p:cNvPicPr>
            <a:picLocks noChangeAspect="1" noChangeArrowheads="1"/>
          </p:cNvPicPr>
          <p:nvPr/>
        </p:nvPicPr>
        <p:blipFill>
          <a:blip r:embed="rId2" cstate="print"/>
          <a:srcRect r="255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14290"/>
            <a:ext cx="8215370" cy="10715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214422"/>
            <a:ext cx="3714776" cy="250033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71472" y="298432"/>
            <a:ext cx="8215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Горы Шиханы находятся в Башкирском Предуралье. Они образовались более 260 миллионов лет назад. Тогда на этом месте было теплое море, а Шиханы были коралловыми рифами.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Они состояли из четырех гор: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•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Таротау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•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Шахтау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•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Юрактау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•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Куштау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Шахтау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в настоящее время 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разработан до карьера.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8434" name="Picture 2" descr="https://sun9-88.userapi.com/s/v1/if2/1Nrq7VXC7h1URrBje0zHTPe-eFr3kD2PoRZlDsppO7IJmaMJhBmtAHNeq1AHxXotJifcP0VWjEIx0Dmq83-9Ck77.jpg?size=810x108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857628"/>
            <a:ext cx="1357322" cy="1809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 descr="https://sun9-60.userapi.com/s/v1/if2/KIrBmeV02Syr_cR9Lgy3oOSMpGsiOFpbMhH1SeqKwe_UPbGYaiEBD8mUTG7W-_9OyxcUStXBWMCmnJh-RcefXuVF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428736"/>
            <a:ext cx="2452737" cy="1839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8" name="Picture 6" descr="https://sun9-20.userapi.com/s/v1/if2/sf3l8PhPaRmxlmG2I-ZEpZQlXYe1vSqoIINSl5p9wJvz3Hvbk0EncCL19iGFk0mK3Gwwi6YlWjyQXLgOwZekgZ-u.jpg?size=1280x960&amp;quality=9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500306"/>
            <a:ext cx="2190766" cy="16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42" name="Picture 10" descr="https://sun9-44.userapi.com/s/v1/if2/QdWnKvpHuE2dFyZcu1ec6-zd0_1fgJ0TzgMZ3R8Ba2ymiWTgkm52LV7xdol0BhUPwnjcb2GKg8-1HXFcjE3AhFNW.jpg?size=1280x960&amp;quality=9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3929066"/>
            <a:ext cx="1928794" cy="144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40" name="Picture 8" descr="https://sun9-8.userapi.com/s/v1/if2/_kfKaQ7tNc7mQeQJlfnHpgmOfK_QAEpiK_nYTDn2qusnLH59wNG-19yKukxUZQ6skpJTuCzXdDcvyac2DEdAhUhy.jpg?size=1280x960&amp;quality=96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857760"/>
            <a:ext cx="2119327" cy="1589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8" name="Picture 2" descr="https://sun9-3.userapi.com/s/v1/if2/IvIu0KYEGJxVPGA5EGP-7OhQefhU6v43Z3W0yO0yzhol-L_cnk16YlYaBqNywe1254Q6ztIQtfAPGR8obgwrY_lC.jpg?size=810x1080&amp;quality=96&amp;type=album"/>
          <p:cNvPicPr>
            <a:picLocks noChangeAspect="1" noChangeArrowheads="1"/>
          </p:cNvPicPr>
          <p:nvPr/>
        </p:nvPicPr>
        <p:blipFill>
          <a:blip r:embed="rId8" cstate="print"/>
          <a:srcRect l="24835" t="45216" r="8498" b="18673"/>
          <a:stretch>
            <a:fillRect/>
          </a:stretch>
        </p:blipFill>
        <p:spPr bwMode="auto">
          <a:xfrm>
            <a:off x="214282" y="3857628"/>
            <a:ext cx="1868378" cy="1349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https://sun9-10.userapi.com/s/v1/if2/HcCpkEvOGpE0USDoXFdIXdjGFGc9uixuAd6EbrvYPVmQForKVisJKBIe5XtLXFS5wxadHaeJ9z0xvfjyB661J7zw.jpg?size=1280x960&amp;quality=96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6969" y="5143512"/>
            <a:ext cx="1923461" cy="144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Что такое башкирские шиханы и почему они должны жить? | Ноль отходов |  Яндекс Дзе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D69B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Тег сода // Смотрим"/>
          <p:cNvPicPr>
            <a:picLocks noChangeAspect="1" noChangeArrowheads="1"/>
          </p:cNvPicPr>
          <p:nvPr/>
        </p:nvPicPr>
        <p:blipFill>
          <a:blip r:embed="rId3"/>
          <a:srcRect l="5921" r="14145"/>
          <a:stretch>
            <a:fillRect/>
          </a:stretch>
        </p:blipFill>
        <p:spPr bwMode="auto">
          <a:xfrm>
            <a:off x="357158" y="4714884"/>
            <a:ext cx="243641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https://sun9-64.userapi.com/s/v1/if2/IKFRQfrvMJ3vSOsxF4uqw9W0NZABbTQRyK8VT4BvBJUqtH2LrdkFIYIuAb23sIMg3z-rXnzbNFbk_McOSQyFmMHI.jpg?size=1280x960&amp;quality=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3053950"/>
            <a:ext cx="1928826" cy="1446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 descr="https://sun9-54.userapi.com/s/v1/if2/EVMAEUuVA6AGPKsnh0Kau9AsE1u0LNVX9m7qbPmTkBjjyz9lPE5K40_cAlmbKSYRlzEjvBo5F_dPhJEU6eqgClt8.jpg?size=368x656&amp;quality=96&amp;type=album"/>
          <p:cNvPicPr>
            <a:picLocks noChangeAspect="1" noChangeArrowheads="1"/>
          </p:cNvPicPr>
          <p:nvPr/>
        </p:nvPicPr>
        <p:blipFill>
          <a:blip r:embed="rId5"/>
          <a:srcRect t="20979" b="16085"/>
          <a:stretch>
            <a:fillRect/>
          </a:stretch>
        </p:blipFill>
        <p:spPr bwMode="auto">
          <a:xfrm>
            <a:off x="7072330" y="357166"/>
            <a:ext cx="197395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1406" y="71414"/>
            <a:ext cx="6858048" cy="421484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2844" y="173062"/>
            <a:ext cx="67866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АО "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Башкиская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содовая компания", это крупнейший производитель соды в России и Европе. Для производства используется метод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Сольве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Суть метода состоит в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• насыщении природных соляных растворов аммиаком и углекислым газом;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• переработке получающегося осадка на кальцинированную соду путем прокаливания.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В процессе производства образуются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жилкие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отходы -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дистиллерная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жидкость - раствор соли с примесью гипса и извести.</a:t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Для его фильтрации возле заводов строят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специальнын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накопители (в простонародье "Белые моря").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442</Words>
  <Application>Microsoft Office PowerPoint</Application>
  <PresentationFormat>Экран (4:3)</PresentationFormat>
  <Paragraphs>32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Denis Zverev</cp:lastModifiedBy>
  <cp:revision>34</cp:revision>
  <dcterms:created xsi:type="dcterms:W3CDTF">2022-04-20T08:03:46Z</dcterms:created>
  <dcterms:modified xsi:type="dcterms:W3CDTF">2022-04-26T19:39:09Z</dcterms:modified>
</cp:coreProperties>
</file>